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Inter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Inter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Inter-italic.fntdata"/><Relationship Id="rId25" Type="http://schemas.openxmlformats.org/officeDocument/2006/relationships/font" Target="fonts/Inter-bold.fntdata"/><Relationship Id="rId27" Type="http://schemas.openxmlformats.org/officeDocument/2006/relationships/font" Target="fonts/Inter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d24ad85446_5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d24ad85446_5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d24ad85446_5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d24ad85446_5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d24ad85446_5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d24ad85446_5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d24ad85446_0_3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d24ad85446_0_3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d24ad85446_0_3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d24ad85446_0_3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d24ad85446_3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d24ad85446_3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d29d453403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d29d453403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d29d453403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d29d453403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d2c715d55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d2c715d55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d24ad85446_0_3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d24ad85446_0_3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d24ad85446_0_3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d24ad85446_0_3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d2c715d559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d2c715d559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d24ad85446_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d24ad85446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d24ad85446_5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d24ad85446_5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d24ad85446_5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d24ad85446_5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d24ad85446_5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d24ad85446_5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d24ad85446_5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d24ad85446_5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 b="1" sz="2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Inter"/>
              <a:buChar char="●"/>
              <a:defRPr sz="1800">
                <a:solidFill>
                  <a:srgbClr val="D9D9D9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400"/>
              <a:buFont typeface="Inter"/>
              <a:buChar char="○"/>
              <a:defRPr>
                <a:solidFill>
                  <a:srgbClr val="D9D9D9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400"/>
              <a:buFont typeface="Inter"/>
              <a:buChar char="■"/>
              <a:defRPr>
                <a:solidFill>
                  <a:srgbClr val="D9D9D9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400"/>
              <a:buFont typeface="Inter"/>
              <a:buChar char="●"/>
              <a:defRPr>
                <a:solidFill>
                  <a:srgbClr val="D9D9D9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400"/>
              <a:buFont typeface="Inter"/>
              <a:buChar char="○"/>
              <a:defRPr>
                <a:solidFill>
                  <a:srgbClr val="D9D9D9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400"/>
              <a:buFont typeface="Inter"/>
              <a:buChar char="■"/>
              <a:defRPr>
                <a:solidFill>
                  <a:srgbClr val="D9D9D9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400"/>
              <a:buFont typeface="Inter"/>
              <a:buChar char="●"/>
              <a:defRPr>
                <a:solidFill>
                  <a:srgbClr val="D9D9D9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400"/>
              <a:buFont typeface="Inter"/>
              <a:buChar char="○"/>
              <a:defRPr>
                <a:solidFill>
                  <a:srgbClr val="D9D9D9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400"/>
              <a:buFont typeface="Inter"/>
              <a:buChar char="■"/>
              <a:defRPr>
                <a:solidFill>
                  <a:srgbClr val="D9D9D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SVGMaps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WebDINO Canada Team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311700" y="555600"/>
            <a:ext cx="7434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This Matters for HLA</a:t>
            </a:r>
            <a:endParaRPr/>
          </a:p>
        </p:txBody>
      </p:sp>
      <p:sp>
        <p:nvSpPr>
          <p:cNvPr id="117" name="Google Shape;117;p22"/>
          <p:cNvSpPr txBox="1"/>
          <p:nvPr>
            <p:ph idx="1" type="body"/>
          </p:nvPr>
        </p:nvSpPr>
        <p:spPr>
          <a:xfrm>
            <a:off x="311700" y="1389600"/>
            <a:ext cx="8441700" cy="6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HLA was born from a real crisis, the inability to freely overlay maps from different organizations after the 1995 Great Hanshin Awaji Earthquake</a:t>
            </a:r>
            <a:endParaRPr/>
          </a:p>
        </p:txBody>
      </p:sp>
      <p:sp>
        <p:nvSpPr>
          <p:cNvPr id="118" name="Google Shape;118;p22"/>
          <p:cNvSpPr txBox="1"/>
          <p:nvPr>
            <p:ph idx="1" type="body"/>
          </p:nvPr>
        </p:nvSpPr>
        <p:spPr>
          <a:xfrm>
            <a:off x="351150" y="2240250"/>
            <a:ext cx="8441700" cy="25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HLA has run in real world systems for 15+ years and has been developed within W3C since the early days of SVG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 philosophy of decentralized, user controlled web mapping is compelling only if people can actually get started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 clean, accessible front door is as important as the technology itself for building a global contributor community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Docusaurus means the docs are open to pull requests and anyone can improve the tutorial, add examples, or translate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type="title"/>
          </p:nvPr>
        </p:nvSpPr>
        <p:spPr>
          <a:xfrm>
            <a:off x="311700" y="555600"/>
            <a:ext cx="8253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Want Your Feedback</a:t>
            </a:r>
            <a:endParaRPr/>
          </a:p>
        </p:txBody>
      </p:sp>
      <p:sp>
        <p:nvSpPr>
          <p:cNvPr id="124" name="Google Shape;124;p23"/>
          <p:cNvSpPr txBox="1"/>
          <p:nvPr>
            <p:ph idx="1" type="body"/>
          </p:nvPr>
        </p:nvSpPr>
        <p:spPr>
          <a:xfrm>
            <a:off x="311700" y="1311300"/>
            <a:ext cx="8386500" cy="49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Help us make SVGMap / HLA more accessible to global contributors</a:t>
            </a:r>
            <a:endParaRPr/>
          </a:p>
        </p:txBody>
      </p:sp>
      <p:sp>
        <p:nvSpPr>
          <p:cNvPr id="125" name="Google Shape;125;p23"/>
          <p:cNvSpPr txBox="1"/>
          <p:nvPr>
            <p:ph idx="1" type="body"/>
          </p:nvPr>
        </p:nvSpPr>
        <p:spPr>
          <a:xfrm>
            <a:off x="311700" y="1801500"/>
            <a:ext cx="8386500" cy="29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What gaps do you notice?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	Where does the tutorial break down? What prerequisite knowledge is assumed that shouldn’t be?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What could be simpler?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	Are there concepts that could be explained more clearly, or steps that </a:t>
            </a:r>
            <a:r>
              <a:rPr lang="en"/>
              <a:t>could</a:t>
            </a:r>
            <a:r>
              <a:rPr lang="en"/>
              <a:t> be streamlined?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What would lower your barrier to contribute?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	What would make you </a:t>
            </a:r>
            <a:r>
              <a:rPr lang="en"/>
              <a:t>more</a:t>
            </a:r>
            <a:r>
              <a:rPr lang="en"/>
              <a:t> likely to try SVGMap, add a layer, or submit a PR?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What languages should we add next?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	We have Japanese and </a:t>
            </a:r>
            <a:r>
              <a:rPr lang="en"/>
              <a:t>English</a:t>
            </a:r>
            <a:r>
              <a:rPr lang="en"/>
              <a:t>. Where should we go from here?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What's</a:t>
            </a:r>
            <a:r>
              <a:rPr b="1" lang="en"/>
              <a:t> your experience as a newcomer?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	First impressions matter. We want to know what the onboarding experience actually feels like.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>
            <p:ph type="title"/>
          </p:nvPr>
        </p:nvSpPr>
        <p:spPr>
          <a:xfrm>
            <a:off x="311700" y="555600"/>
            <a:ext cx="57756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 to the World</a:t>
            </a:r>
            <a:endParaRPr/>
          </a:p>
        </p:txBody>
      </p:sp>
      <p:sp>
        <p:nvSpPr>
          <p:cNvPr id="131" name="Google Shape;131;p24"/>
          <p:cNvSpPr txBox="1"/>
          <p:nvPr>
            <p:ph idx="1" type="body"/>
          </p:nvPr>
        </p:nvSpPr>
        <p:spPr>
          <a:xfrm>
            <a:off x="311700" y="1389600"/>
            <a:ext cx="69945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The goal of this documentation work is the same as the goal of HLA: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400"/>
              <a:t>Openness, accessibility, and the ability for anyone to participate</a:t>
            </a:r>
            <a:endParaRPr b="1" sz="1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5"/>
          <p:cNvPicPr preferRelativeResize="0"/>
          <p:nvPr/>
        </p:nvPicPr>
        <p:blipFill rotWithShape="1">
          <a:blip r:embed="rId3">
            <a:alphaModFix amt="99000"/>
          </a:blip>
          <a:srcRect b="4947" l="328" r="318" t="4938"/>
          <a:stretch/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5"/>
          <p:cNvSpPr/>
          <p:nvPr/>
        </p:nvSpPr>
        <p:spPr>
          <a:xfrm>
            <a:off x="311700" y="2018850"/>
            <a:ext cx="8520600" cy="1105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8" name="Google Shape;138;p2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LaWA for </a:t>
            </a:r>
            <a:r>
              <a:rPr lang="en"/>
              <a:t>Canadian mapping data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Purpose</a:t>
            </a:r>
            <a:endParaRPr/>
          </a:p>
        </p:txBody>
      </p:sp>
      <p:sp>
        <p:nvSpPr>
          <p:cNvPr id="144" name="Google Shape;144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Expanding use-cases of LaWA (Layers as WebApps) beyond Japan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Building an international community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Supported by d</a:t>
            </a:r>
            <a:r>
              <a:rPr lang="en"/>
              <a:t>ocumentation</a:t>
            </a:r>
            <a:r>
              <a:rPr lang="en"/>
              <a:t> </a:t>
            </a:r>
            <a:r>
              <a:rPr lang="en"/>
              <a:t>internationalization</a:t>
            </a:r>
            <a:r>
              <a:rPr lang="en"/>
              <a:t> </a:t>
            </a:r>
            <a:r>
              <a:rPr lang="en"/>
              <a:t>efforts</a:t>
            </a:r>
            <a:r>
              <a:rPr lang="en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Canada – familiarity of </a:t>
            </a:r>
            <a:r>
              <a:rPr lang="en"/>
              <a:t>available</a:t>
            </a:r>
            <a:r>
              <a:rPr lang="en"/>
              <a:t> data and practical </a:t>
            </a:r>
            <a:r>
              <a:rPr lang="en"/>
              <a:t>applications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Canadian Layers</a:t>
            </a:r>
            <a:endParaRPr/>
          </a:p>
        </p:txBody>
      </p:sp>
      <p:sp>
        <p:nvSpPr>
          <p:cNvPr id="150" name="Google Shape;150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Created new layers with public data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Live Traffic Camera feeds 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Canadian Provinces </a:t>
            </a:r>
            <a:endParaRPr/>
          </a:p>
          <a:p>
            <a:pPr indent="-304800" lvl="3" marL="18288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Alberta, British Columbia, Manitoba, Ontario, Quebec, and Saskatchewan</a:t>
            </a:r>
            <a:endParaRPr sz="1200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City of Ottawa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Air Quality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Nationwide data from Environment and Climate Change Canada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Trail and path data from the NCC (</a:t>
            </a:r>
            <a:r>
              <a:rPr lang="en"/>
              <a:t>National Capital Commission</a:t>
            </a:r>
            <a:r>
              <a:rPr lang="en"/>
              <a:t>)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	 Outline</a:t>
            </a:r>
            <a:endParaRPr/>
          </a:p>
        </p:txBody>
      </p:sp>
      <p:sp>
        <p:nvSpPr>
          <p:cNvPr id="156" name="Google Shape;156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Displaying map data managed by different provinces </a:t>
            </a:r>
            <a:r>
              <a:rPr lang="en"/>
              <a:t>simultaneously</a:t>
            </a:r>
            <a:r>
              <a:rPr lang="en"/>
              <a:t>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Traffic cameras from 6 different provinces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Overlapping data from different levels of </a:t>
            </a:r>
            <a:r>
              <a:rPr lang="en"/>
              <a:t>government</a:t>
            </a:r>
            <a:r>
              <a:rPr lang="en"/>
              <a:t>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NCC (Federal), Ontario 511 (Provincial), City of Ottawa (Municipal)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Map interactivity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AQHI (Air Quality Health Index) API from Environment and Climate Change Canada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Exploring </a:t>
            </a:r>
            <a:r>
              <a:rPr lang="en"/>
              <a:t>observed</a:t>
            </a:r>
            <a:r>
              <a:rPr lang="en"/>
              <a:t> AQHI within the past 24 hours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/>
              <a:t>Canada Layers Demo</a:t>
            </a:r>
            <a:endParaRPr sz="4700"/>
          </a:p>
        </p:txBody>
      </p:sp>
      <p:pic>
        <p:nvPicPr>
          <p:cNvPr id="162" name="Google Shape;162;p29"/>
          <p:cNvPicPr preferRelativeResize="0"/>
          <p:nvPr/>
        </p:nvPicPr>
        <p:blipFill rotWithShape="1">
          <a:blip r:embed="rId3">
            <a:alphaModFix amt="99000"/>
          </a:blip>
          <a:srcRect b="4086" l="61751" r="-9881" t="9357"/>
          <a:stretch/>
        </p:blipFill>
        <p:spPr>
          <a:xfrm>
            <a:off x="7161800" y="0"/>
            <a:ext cx="46118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Thank you for listening!</a:t>
            </a:r>
            <a:endParaRPr sz="4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Updating SVGMap tutorials</a:t>
            </a:r>
            <a:endParaRPr b="1"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New platform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Current progress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Future scope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LaWA (Layers as WebApps) for Canadian Data</a:t>
            </a:r>
            <a:endParaRPr b="1"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Outlining the new layers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Demo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the presenters</a:t>
            </a:r>
            <a:endParaRPr/>
          </a:p>
        </p:txBody>
      </p:sp>
      <p:pic>
        <p:nvPicPr>
          <p:cNvPr id="67" name="Google Shape;67;p15" title="PXL_20230608_231859261.MP~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1813" y="1113950"/>
            <a:ext cx="2915599" cy="2915599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1175375" y="4029550"/>
            <a:ext cx="2908500" cy="6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D9D9D9"/>
                </a:solidFill>
                <a:latin typeface="Inter"/>
                <a:ea typeface="Inter"/>
                <a:cs typeface="Inter"/>
                <a:sym typeface="Inter"/>
              </a:rPr>
              <a:t>Ethan McIntyre</a:t>
            </a:r>
            <a:endParaRPr b="1" sz="1800">
              <a:solidFill>
                <a:srgbClr val="D9D9D9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D9D9D9"/>
                </a:solidFill>
                <a:latin typeface="Inter"/>
                <a:ea typeface="Inter"/>
                <a:cs typeface="Inter"/>
                <a:sym typeface="Inter"/>
              </a:rPr>
              <a:t>Web Developer @ WebDINO Japan</a:t>
            </a:r>
            <a:endParaRPr sz="1200">
              <a:solidFill>
                <a:srgbClr val="D9D9D9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5060125" y="4029550"/>
            <a:ext cx="2908500" cy="6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D9D9D9"/>
                </a:solidFill>
                <a:latin typeface="Inter"/>
                <a:ea typeface="Inter"/>
                <a:cs typeface="Inter"/>
                <a:sym typeface="Inter"/>
              </a:rPr>
              <a:t>Jacob Lapish</a:t>
            </a:r>
            <a:endParaRPr b="1" sz="1800">
              <a:solidFill>
                <a:srgbClr val="D9D9D9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D9D9D9"/>
                </a:solidFill>
                <a:latin typeface="Inter"/>
                <a:ea typeface="Inter"/>
                <a:cs typeface="Inter"/>
                <a:sym typeface="Inter"/>
              </a:rPr>
              <a:t>UI/UX Designer</a:t>
            </a:r>
            <a:r>
              <a:rPr lang="en" sz="1200">
                <a:solidFill>
                  <a:srgbClr val="D9D9D9"/>
                </a:solidFill>
                <a:latin typeface="Inter"/>
                <a:ea typeface="Inter"/>
                <a:cs typeface="Inter"/>
                <a:sym typeface="Inter"/>
              </a:rPr>
              <a:t> @ WebDINO Japan</a:t>
            </a:r>
            <a:endParaRPr sz="1200">
              <a:solidFill>
                <a:srgbClr val="D9D9D9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70" name="Google Shape;70;p15" title="IMG_3099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6588" y="1065850"/>
            <a:ext cx="2915575" cy="291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SVGMap / HLA 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44"/>
              <a:t>Documentation Redesign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555600"/>
            <a:ext cx="4887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Documentation Presentation Breakdown</a:t>
            </a:r>
            <a:endParaRPr/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11700" y="1389600"/>
            <a:ext cx="80013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" sz="1400"/>
              <a:t>Where We Started</a:t>
            </a:r>
            <a:endParaRPr b="1"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The original MediaWiki-based tutorials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" sz="1400"/>
              <a:t>What We Changed</a:t>
            </a:r>
            <a:endParaRPr b="1"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Docusaurus rebuild, Markdown, Multilingual support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" sz="1400"/>
              <a:t>What the Tutorial Covers</a:t>
            </a:r>
            <a:endParaRPr b="1"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From static SVG maps to dynamic WebApp Layers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" sz="1400"/>
              <a:t>Why This Matters for HLA</a:t>
            </a:r>
            <a:endParaRPr b="1"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Lowering the barrier for global contributors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" sz="1400"/>
              <a:t>We Want Your Feedback</a:t>
            </a:r>
            <a:endParaRPr b="1"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Gaps, improvements, future language support</a:t>
            </a:r>
            <a:endParaRPr sz="1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311700" y="555600"/>
            <a:ext cx="39903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we Started</a:t>
            </a:r>
            <a:endParaRPr/>
          </a:p>
        </p:txBody>
      </p:sp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311700" y="1389600"/>
            <a:ext cx="42603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Format Challenges</a:t>
            </a:r>
            <a:endParaRPr b="1" sz="1300"/>
          </a:p>
          <a:p>
            <a:pPr indent="-3111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300"/>
              <a:buChar char="-"/>
            </a:pPr>
            <a:r>
              <a:rPr lang="en" sz="1300"/>
              <a:t>Non-linear, hard to navigate layout</a:t>
            </a:r>
            <a:endParaRPr sz="1300"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300"/>
              <a:t>MediaWiki markup unfamiliar to modern devs</a:t>
            </a:r>
            <a:endParaRPr sz="1300"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300"/>
              <a:t>No consistent progressive structure</a:t>
            </a:r>
            <a:endParaRPr sz="1300"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300"/>
              <a:t>No built in version control or contribution workflow</a:t>
            </a:r>
            <a:endParaRPr sz="1300"/>
          </a:p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4572000" y="1389600"/>
            <a:ext cx="42603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Language Barrier</a:t>
            </a:r>
            <a:endParaRPr b="1" sz="1300"/>
          </a:p>
          <a:p>
            <a:pPr indent="-3111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300"/>
              <a:buChar char="-"/>
            </a:pPr>
            <a:r>
              <a:rPr lang="en" sz="1300"/>
              <a:t>Written entirely in Japanese</a:t>
            </a:r>
            <a:endParaRPr sz="1300"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300"/>
              <a:t>Immediate barrier for non japanese devs</a:t>
            </a:r>
            <a:endParaRPr sz="1300"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300"/>
              <a:t>HLA is a W3C topic but inaccessible globally</a:t>
            </a:r>
            <a:endParaRPr sz="1300"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300"/>
              <a:t>Rich technical content hidden behind language and format</a:t>
            </a:r>
            <a:endParaRPr sz="13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311700" y="555600"/>
            <a:ext cx="39903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We Changed</a:t>
            </a:r>
            <a:endParaRPr/>
          </a:p>
        </p:txBody>
      </p:sp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311700" y="1389600"/>
            <a:ext cx="39903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BEFORE - MediaWiki</a:t>
            </a:r>
            <a:endParaRPr b="1"/>
          </a:p>
          <a:p>
            <a:pPr indent="-3048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200"/>
              <a:buChar char="-"/>
            </a:pPr>
            <a:r>
              <a:rPr lang="en"/>
              <a:t>MediaWiki markup &amp; structure</a:t>
            </a:r>
            <a:endParaRPr/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/>
              <a:t>Japanese only</a:t>
            </a:r>
            <a:endParaRPr/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/>
              <a:t>No sidebar or progressive navigation</a:t>
            </a:r>
            <a:endParaRPr/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/>
              <a:t>No version control / contribution flow</a:t>
            </a:r>
            <a:endParaRPr/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/>
              <a:t>Unfamiliar to open source developers</a:t>
            </a:r>
            <a:endParaRPr/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4302000" y="1389600"/>
            <a:ext cx="39903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AFTER - Docusaurus</a:t>
            </a:r>
            <a:endParaRPr b="1"/>
          </a:p>
          <a:p>
            <a:pPr indent="-3048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200"/>
              <a:buChar char="-"/>
            </a:pPr>
            <a:r>
              <a:rPr lang="en"/>
              <a:t>Standard markdown making it easy to read and contribute</a:t>
            </a:r>
            <a:endParaRPr/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/>
              <a:t>Japanese and English (Via Language Toggle)</a:t>
            </a:r>
            <a:endParaRPr/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/>
              <a:t>Clean sidebar, progressive </a:t>
            </a:r>
            <a:r>
              <a:rPr lang="en"/>
              <a:t>structure</a:t>
            </a:r>
            <a:r>
              <a:rPr lang="en"/>
              <a:t> </a:t>
            </a:r>
            <a:endParaRPr/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/>
              <a:t>Github native, open to community contributions</a:t>
            </a:r>
            <a:endParaRPr/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/>
              <a:t>Same platform as React, MDX, and other major OSS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311700" y="555600"/>
            <a:ext cx="73722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Bilingual Documentation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44"/>
              <a:t>Language is a barrier to participation</a:t>
            </a:r>
            <a:endParaRPr sz="1844"/>
          </a:p>
        </p:txBody>
      </p:sp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311700" y="1389600"/>
            <a:ext cx="2808000" cy="24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Japanese (Native)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Original source language, maintained by core team</a:t>
            </a:r>
            <a:endParaRPr/>
          </a:p>
        </p:txBody>
      </p:sp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3119700" y="1389600"/>
            <a:ext cx="2876400" cy="24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English (translated)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Fully translated, built-in language toggle in Docusaurus </a:t>
            </a:r>
            <a:endParaRPr/>
          </a:p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5995950" y="1389600"/>
            <a:ext cx="2808000" cy="24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Future Languages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Community contributions welcome with plans for global expansion - Future languages will be supported</a:t>
            </a:r>
            <a:endParaRPr/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11700" y="3813300"/>
            <a:ext cx="8166300" cy="7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HLA is a W3C community topic - its documentation should be accessible to the global web community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311700" y="555600"/>
            <a:ext cx="7671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The Tutorial Covers</a:t>
            </a:r>
            <a:endParaRPr/>
          </a:p>
        </p:txBody>
      </p:sp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311700" y="1389600"/>
            <a:ext cx="8142900" cy="54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 progressive path from zero to dynamic web mapping</a:t>
            </a:r>
            <a:endParaRPr/>
          </a:p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311700" y="2013000"/>
            <a:ext cx="8142900" cy="12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Developer Path</a:t>
            </a:r>
            <a:endParaRPr b="1"/>
          </a:p>
          <a:p>
            <a:pPr indent="-3048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200"/>
              <a:buChar char="-"/>
            </a:pPr>
            <a:r>
              <a:rPr b="1" lang="en"/>
              <a:t>Tutorials 1-4: Basics</a:t>
            </a:r>
            <a:r>
              <a:rPr lang="en"/>
              <a:t> - static SVG maps, POI markers, bitmap overlays. No server or JS required</a:t>
            </a:r>
            <a:endParaRPr/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b="1" lang="en"/>
              <a:t>Tutorials 5-9: WebApp layers</a:t>
            </a:r>
            <a:r>
              <a:rPr lang="en"/>
              <a:t> - OSM tile integration, zoom responsive display, dynamic data</a:t>
            </a:r>
            <a:endParaRPr/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b="1" lang="en"/>
              <a:t>Tutorials 10-15: Advanced</a:t>
            </a:r>
            <a:r>
              <a:rPr lang="en"/>
              <a:t> - GeoJSON, CSV tile data, mesh geometry, combining live web services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